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1" r:id="rId2"/>
    <p:sldId id="262" r:id="rId3"/>
    <p:sldId id="263" r:id="rId4"/>
    <p:sldId id="264" r:id="rId5"/>
    <p:sldId id="256" r:id="rId6"/>
    <p:sldId id="260" r:id="rId7"/>
    <p:sldId id="258" r:id="rId8"/>
    <p:sldId id="268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1BE5"/>
    <a:srgbClr val="0A1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28D586-08C6-444E-86D7-C43F9D23F8E6}" v="249" dt="2025-04-28T17:29:03.7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71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96BEB5-CD7D-437D-9EA5-DB0338D779D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3AE06-0F2D-4AA9-BF2B-EF4FA54AD5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85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AE06-0F2D-4AA9-BF2B-EF4FA54AD5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69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5F150-755B-A2F3-ABAC-2BBFD34B1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16E832-0DC0-437D-C62D-338FB296C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88261F-1239-B372-92FD-35CD410B3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4F45C-D0BB-492A-B178-65720FF9B3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AE06-0F2D-4AA9-BF2B-EF4FA54AD5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09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16CB0-04A7-70C6-80E6-DF72D7CED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6FE82E-70AD-3551-9DEB-71E29609A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37FECA-3931-BA28-2688-303D6FF11E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3B805-9DE0-3C63-6062-07330EDE89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AE06-0F2D-4AA9-BF2B-EF4FA54AD55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58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AE06-0F2D-4AA9-BF2B-EF4FA54AD55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17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D494C-A2E4-2C05-E69F-25F2EAFCE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962541-CD52-24C9-497B-7EC55F67B4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221D3F-9DA0-C830-9257-3E087C5CCE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AE89FC-A16B-CC06-1CCD-D12DB62667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3AE06-0F2D-4AA9-BF2B-EF4FA54AD55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6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0FE48-449B-ED4A-33FE-F22B2D338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BEBF1-62DC-0B5B-C4DC-FB15B2EA0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785ED-AD5C-2D47-F3BB-8221B0318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850A5-6919-3046-F52F-2BE55E176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31A5D-752F-6591-6971-6B3B0836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16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173-2455-E849-A5FF-44828658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84C35-8576-5B03-6ABF-FEFD46059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7DCB8-9AD7-97D5-43EC-BF1CF21C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3E8B0-4B0C-556B-A0F0-657DBF21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7ACFA-8A93-40D3-A3E6-1927B8D24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9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918B6E-E107-2F44-696D-48BCD3E57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BF31D-67EF-215F-833C-5D21D1651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3A99C-11C7-5D0A-379E-8977CB112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D92B2-3532-3338-3D39-84D242D9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BB245-0080-4F7C-0432-AB9DF91C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4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8E8C1-51C5-F483-B6B0-0D28CAB28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A170D-3A4F-4578-AB2A-D6D87F514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DF13A-0CA8-51C6-73ED-EFDB07DC3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910CF-C85F-595A-52C9-69DB94A7E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11C2A-EBBE-4FB6-17A0-7A29F96BF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19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44C9F-9033-0631-9C55-26DE297EE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0B801-7395-7971-3D4D-7A857C9AB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95599-F2E7-1279-2948-1F12DF7B9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BC0FB-35AA-7104-72E6-CA2961646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89EAF-96AA-D3E8-4B38-B3524C66B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4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7C66-22FC-586E-11DC-710E68EFC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14373-5BF4-6CEC-DBC7-78E43460C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4F91C-53DC-9A3D-20EC-33A1B27F0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7747F-3002-FF5F-1B57-E058A601F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24AC1-93F5-4823-E6CE-4AEF2571C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4DB649-FF8D-B8D1-ED74-B0F541E8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19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88C2-6A3D-0530-B0F3-8510D329B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3836F-68F4-3C35-4A39-C80518B17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379F9-1E36-763B-4D75-A5402FCA6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3CB8A-2393-99FA-2707-994A2339DB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0B23C2-96A7-E207-933D-7DD33DF17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B0D7B5-58B8-4271-DA90-733BFA42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31FA9-870B-F157-26D2-287AA9AB9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3C445E-150D-3F8D-8280-2E5557A2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59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A76CB-740F-B162-4B54-B9F61B4A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763C41-C784-468D-D678-4EBD877F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77AC0D-C6D4-412D-927E-0AF52F94C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7F1E7F-7CB5-12CD-0F3E-78FE627F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62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3562A7-A2EB-0B6F-757D-6FB3F02C1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8B6D67-344D-C466-8C1F-768C2FF42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E2DBD-48E2-1536-6754-1808F5398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50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3576A-3917-2D7B-44E6-269CC69AC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BC947-6156-EBDB-3E86-86CDABDB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A5CF35-1AFE-7227-F573-DEB1CBE0D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037EB-C27B-906C-43FD-B2F6B9144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B6D0A3-8AA8-AAF4-E57B-3FE970B2D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E4175-0C0D-18EA-3269-BB6CB2B6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556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5FD5-C70B-0BD1-B569-968B910F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CFA3C0-8402-849E-2803-692F81F94E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4DBA3C-438E-DB11-198F-EBF6D12EA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E1791-E164-3A65-80EC-C543D328B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1E85C-ECD6-E5B5-EE42-8D04A13D0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41917-BBEF-A2DA-D944-0A1A2433F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94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CD247A-C0A6-9B0A-9CBD-19D40446F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D3F0-F873-A2D3-F876-1964E02C2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2FC46-C2ED-6152-3D16-EBC4598C05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C0E08-D05B-42BE-9237-300018F4F881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50DAD-3D9F-EABC-BAA7-6A2BB76480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F258F-2312-643E-86A6-4356EE058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9E0A2-C351-4BFD-8082-F1BD61E4A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3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481646-8C7E-DBAD-97B0-9118E685F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75" y="0"/>
            <a:ext cx="12192000" cy="69101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3EC56A-E147-6282-60F4-6E051D4D9334}"/>
              </a:ext>
            </a:extLst>
          </p:cNvPr>
          <p:cNvSpPr txBox="1"/>
          <p:nvPr/>
        </p:nvSpPr>
        <p:spPr>
          <a:xfrm>
            <a:off x="925974" y="1931582"/>
            <a:ext cx="103169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C00000"/>
                </a:solidFill>
                <a:latin typeface="Mistral" panose="03090702030407020403" pitchFamily="66" charset="0"/>
              </a:rPr>
              <a:t>COLLEGE FEE </a:t>
            </a:r>
            <a:r>
              <a:rPr lang="en-US" sz="9600" dirty="0">
                <a:solidFill>
                  <a:schemeClr val="bg1">
                    <a:lumMod val="85000"/>
                  </a:schemeClr>
                </a:solidFill>
                <a:latin typeface="Pristina" panose="03060402040406080204" pitchFamily="66" charset="0"/>
              </a:rPr>
              <a:t>MANAGEMENT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1A991E-1F68-629B-4DC9-AEC8318098BB}"/>
              </a:ext>
            </a:extLst>
          </p:cNvPr>
          <p:cNvSpPr txBox="1"/>
          <p:nvPr/>
        </p:nvSpPr>
        <p:spPr>
          <a:xfrm>
            <a:off x="4637590" y="2842509"/>
            <a:ext cx="2916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4"/>
                </a:solidFill>
                <a:latin typeface="Lucida Handwriting" panose="03010101010101010101" pitchFamily="66" charset="0"/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700441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D02C30-C1DF-F404-B006-2C03797EF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C4F1C-6946-9C82-0948-950D8A543B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ECC31C-E8D8-9157-6438-2E615E7C7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6CD74B-5A40-F763-D60F-94A8E019F4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143" y="331978"/>
            <a:ext cx="3556784" cy="62484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1204D3-0C77-C835-365A-71C24DE46B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036" y="331978"/>
            <a:ext cx="3792218" cy="624840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BA1AE0-F100-973F-37AB-17B961FCC716}"/>
              </a:ext>
            </a:extLst>
          </p:cNvPr>
          <p:cNvSpPr/>
          <p:nvPr/>
        </p:nvSpPr>
        <p:spPr>
          <a:xfrm>
            <a:off x="-133109" y="-219920"/>
            <a:ext cx="4334719" cy="7268901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effectLst>
            <a:outerShdw blurRad="50800" dist="50800" dir="5400000" algn="ctr" rotWithShape="0">
              <a:srgbClr val="000000">
                <a:alpha val="4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03B05D-EECE-4561-D1A7-248E2D442A8E}"/>
              </a:ext>
            </a:extLst>
          </p:cNvPr>
          <p:cNvSpPr txBox="1"/>
          <p:nvPr/>
        </p:nvSpPr>
        <p:spPr>
          <a:xfrm>
            <a:off x="41424" y="254890"/>
            <a:ext cx="3556784" cy="830997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  <a:outerShdw blurRad="50800" dir="5400000" algn="t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 prstMaterial="softEdge"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OUTPUT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4DABBE9A-C4C1-D5F9-8A25-7B77FEC3B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9" y="1155521"/>
            <a:ext cx="3974931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Lucida Handwriting" panose="03010101010101010101" pitchFamily="66" charset="0"/>
              </a:rPr>
              <a:t>When Recording Payment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Asks for student's name and amount paid.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Saves the information (name, amount, date/time) into a file called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records.txt</a:t>
            </a:r>
            <a:endParaRPr lang="en-US" alt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Displays a receipt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3FE84AF-DF44-925B-DC04-A00BCDDDF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528195"/>
            <a:ext cx="433471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Reads and displays all the records stored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in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records.txt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Bahnschrift Light SemiCondensed" panose="020B050204020402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1475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D7437-D798-D432-C988-98CD93F6D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B9B0D9-FBDE-F260-25FA-D4D34A7C9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CD6219-8A6F-6842-849A-6961B21F3F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4C7392-BE7A-F06B-5147-177F89E13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672293-8EC3-3A85-5160-35E66393AC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3191" y="-437334"/>
            <a:ext cx="3556784" cy="62484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FB8C0E-D1B1-D3DC-5072-70DD4D3EA0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4774" y="-437334"/>
            <a:ext cx="3792218" cy="624840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31EC4E5-D1D0-22C6-F55E-6C7D663C6B90}"/>
              </a:ext>
            </a:extLst>
          </p:cNvPr>
          <p:cNvSpPr/>
          <p:nvPr/>
        </p:nvSpPr>
        <p:spPr>
          <a:xfrm>
            <a:off x="-4844947" y="-178272"/>
            <a:ext cx="4334719" cy="7268901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effectLst>
            <a:outerShdw blurRad="50800" dist="50800" dir="5400000" algn="ctr" rotWithShape="0">
              <a:srgbClr val="000000">
                <a:alpha val="45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B1C681-9C3E-C0B8-7260-6417CDC9AF29}"/>
              </a:ext>
            </a:extLst>
          </p:cNvPr>
          <p:cNvSpPr txBox="1"/>
          <p:nvPr/>
        </p:nvSpPr>
        <p:spPr>
          <a:xfrm>
            <a:off x="-4137036" y="276448"/>
            <a:ext cx="3556784" cy="830997"/>
          </a:xfrm>
          <a:prstGeom prst="rect">
            <a:avLst/>
          </a:prstGeom>
          <a:noFill/>
          <a:effectLst>
            <a:glow rad="63500">
              <a:schemeClr val="accent3">
                <a:satMod val="175000"/>
                <a:alpha val="40000"/>
              </a:schemeClr>
            </a:glow>
            <a:outerShdw blurRad="50800" dir="5400000" algn="t" rotWithShape="0">
              <a:prstClr val="black">
                <a:alpha val="40000"/>
              </a:prstClr>
            </a:outerShdw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/>
          </a:scene3d>
          <a:sp3d prstMaterial="softEdge"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OUTPUT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ECC766D-01B3-918E-E586-698F29062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74404" y="1479613"/>
            <a:ext cx="3974931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Lucida Handwriting" panose="03010101010101010101" pitchFamily="66" charset="0"/>
              </a:rPr>
              <a:t>When Recording Payment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Asks for student's name and amount paid.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Saves the information (name, amount, date/time) into a file called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records.txt</a:t>
            </a:r>
            <a:endParaRPr lang="en-US" alt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Displays a receipt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>
              <a:solidFill>
                <a:schemeClr val="bg1"/>
              </a:solidFill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32566478-8BC5-6E2B-7F57-4A054DBA2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978056" y="3667092"/>
            <a:ext cx="433471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Reads and displays all the records stored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 SemiCondensed" panose="020B0502040204020203" pitchFamily="34" charset="0"/>
              </a:rPr>
              <a:t>in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 SemiCondensed" panose="020B0502040204020203" pitchFamily="34" charset="0"/>
              </a:rPr>
              <a:t>records.txt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 SemiCondensed" panose="020B0502040204020203" pitchFamily="34" charset="0"/>
              </a:rPr>
              <a:t>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9BC596-9AD9-21BD-775B-CBAEEBA402B4}"/>
              </a:ext>
            </a:extLst>
          </p:cNvPr>
          <p:cNvSpPr txBox="1"/>
          <p:nvPr/>
        </p:nvSpPr>
        <p:spPr>
          <a:xfrm>
            <a:off x="567854" y="610136"/>
            <a:ext cx="10569557" cy="6247864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20865576" lon="2156322" rev="21075747"/>
            </a:camera>
            <a:lightRig rig="brightRoom" dir="t"/>
          </a:scene3d>
          <a:sp3d prstMaterial="clear">
            <a:bevelB prst="relaxedInset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0000" b="1" dirty="0">
                <a:solidFill>
                  <a:srgbClr val="FF0000"/>
                </a:solidFill>
                <a:latin typeface="Arial Black" panose="020B0A040201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71093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CA9FC-C186-7837-6ACA-64442C271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82653"/>
            <a:ext cx="12192000" cy="11625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BA11BF-FAB0-3B43-97EE-AD6BFF3B3A40}"/>
              </a:ext>
            </a:extLst>
          </p:cNvPr>
          <p:cNvSpPr txBox="1"/>
          <p:nvPr/>
        </p:nvSpPr>
        <p:spPr>
          <a:xfrm>
            <a:off x="533400" y="166477"/>
            <a:ext cx="64465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  <a:latin typeface="Mistral" panose="03090702030407020403" pitchFamily="66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7E7EA-53E6-F9BA-FBF5-33E8F0299B6A}"/>
              </a:ext>
            </a:extLst>
          </p:cNvPr>
          <p:cNvSpPr txBox="1"/>
          <p:nvPr/>
        </p:nvSpPr>
        <p:spPr>
          <a:xfrm>
            <a:off x="533400" y="1982542"/>
            <a:ext cx="957072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Lucida Handwriting" panose="03010101010101010101" pitchFamily="66" charset="0"/>
              </a:rPr>
              <a:t>1.</a:t>
            </a:r>
            <a:r>
              <a:rPr lang="en-US" sz="60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OBJECTIVE</a:t>
            </a:r>
          </a:p>
          <a:p>
            <a:r>
              <a:rPr lang="en-US" sz="6000" dirty="0">
                <a:solidFill>
                  <a:schemeClr val="bg1"/>
                </a:solidFill>
                <a:latin typeface="Lucida Handwriting" panose="03010101010101010101" pitchFamily="66" charset="0"/>
              </a:rPr>
              <a:t>2.</a:t>
            </a:r>
            <a:r>
              <a:rPr lang="en-US" sz="60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C,DSA IMPORTANCE</a:t>
            </a:r>
          </a:p>
          <a:p>
            <a:r>
              <a:rPr lang="en-US" sz="6000" dirty="0">
                <a:solidFill>
                  <a:schemeClr val="bg1"/>
                </a:solidFill>
                <a:latin typeface="Lucida Handwriting" panose="03010101010101010101" pitchFamily="66" charset="0"/>
              </a:rPr>
              <a:t>3.</a:t>
            </a:r>
            <a:r>
              <a:rPr lang="en-US" sz="60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ALGOTIYHUM</a:t>
            </a:r>
          </a:p>
          <a:p>
            <a:r>
              <a:rPr lang="en-US" sz="6000" dirty="0">
                <a:solidFill>
                  <a:schemeClr val="bg1"/>
                </a:solidFill>
                <a:latin typeface="Lucida Handwriting" panose="03010101010101010101" pitchFamily="66" charset="0"/>
              </a:rPr>
              <a:t>4.</a:t>
            </a:r>
            <a:r>
              <a:rPr lang="en-US" sz="60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LESSON LEARNT</a:t>
            </a:r>
          </a:p>
          <a:p>
            <a:r>
              <a:rPr lang="en-US" sz="6000" dirty="0">
                <a:solidFill>
                  <a:schemeClr val="bg1"/>
                </a:solidFill>
                <a:latin typeface="Lucida Handwriting" panose="03010101010101010101" pitchFamily="66" charset="0"/>
              </a:rPr>
              <a:t>5.</a:t>
            </a:r>
            <a:r>
              <a:rPr lang="en-US" sz="6000" b="1" dirty="0">
                <a:solidFill>
                  <a:schemeClr val="bg1"/>
                </a:solidFill>
                <a:latin typeface="Lucida Handwriting" panose="03010101010101010101" pitchFamily="66" charset="0"/>
              </a:rPr>
              <a:t>OUTPUT IMAGES</a:t>
            </a:r>
          </a:p>
        </p:txBody>
      </p:sp>
    </p:spTree>
    <p:extLst>
      <p:ext uri="{BB962C8B-B14F-4D97-AF65-F5344CB8AC3E}">
        <p14:creationId xmlns:p14="http://schemas.microsoft.com/office/powerpoint/2010/main" val="3456970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B3C7C9-61E6-269A-C1C0-5AC9147F9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1AC410-6C7D-A22D-8F64-B8D00EA2DF20}"/>
              </a:ext>
            </a:extLst>
          </p:cNvPr>
          <p:cNvSpPr txBox="1"/>
          <p:nvPr/>
        </p:nvSpPr>
        <p:spPr>
          <a:xfrm>
            <a:off x="1234440" y="2346870"/>
            <a:ext cx="13822680" cy="2400657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orthographicFront"/>
            <a:lightRig rig="brightRoom" dir="t"/>
          </a:scene3d>
          <a:sp3d prstMaterial="softEdge"/>
        </p:spPr>
        <p:txBody>
          <a:bodyPr wrap="squar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  <a:latin typeface="Pristina" panose="03060402040406080204" pitchFamily="66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182109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E2D8C-C1E3-3DD5-3B04-5C79E4C60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28CB6F-71FF-A236-95A1-86425C318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B909F7-68D1-84F3-5FDB-0DEDFB3C88E1}"/>
              </a:ext>
            </a:extLst>
          </p:cNvPr>
          <p:cNvSpPr txBox="1"/>
          <p:nvPr/>
        </p:nvSpPr>
        <p:spPr>
          <a:xfrm>
            <a:off x="-11673840" y="2042070"/>
            <a:ext cx="13822680" cy="2400657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orthographicFront"/>
            <a:lightRig rig="brightRoom" dir="t"/>
          </a:scene3d>
          <a:sp3d prstMaterial="softEdge"/>
        </p:spPr>
        <p:txBody>
          <a:bodyPr wrap="square" rtlCol="0">
            <a:spAutoFit/>
          </a:bodyPr>
          <a:lstStyle/>
          <a:p>
            <a:r>
              <a:rPr lang="en-US" sz="15000" b="1" dirty="0">
                <a:solidFill>
                  <a:schemeClr val="bg1"/>
                </a:solidFill>
                <a:latin typeface="Pristina" panose="03060402040406080204" pitchFamily="66" charset="0"/>
              </a:rPr>
              <a:t>OBJECTIVE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9DF4E06-C7E1-D92A-A425-51733284E51E}"/>
              </a:ext>
            </a:extLst>
          </p:cNvPr>
          <p:cNvSpPr/>
          <p:nvPr/>
        </p:nvSpPr>
        <p:spPr>
          <a:xfrm>
            <a:off x="6675120" y="0"/>
            <a:ext cx="562356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71C952-1F2C-59AA-050D-CA74A7F22525}"/>
              </a:ext>
            </a:extLst>
          </p:cNvPr>
          <p:cNvSpPr txBox="1"/>
          <p:nvPr/>
        </p:nvSpPr>
        <p:spPr>
          <a:xfrm>
            <a:off x="7216140" y="1012954"/>
            <a:ext cx="432816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To develop a simple console-based College Fee Payment Tracker in C that allows users to record student fee payments, generate payment receipts, and view all recorded transactions, using file handling to ensure data persistence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31846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42B818D6-C14A-4BA2-E480-AF58EC2C6B91}"/>
              </a:ext>
            </a:extLst>
          </p:cNvPr>
          <p:cNvGrpSpPr/>
          <p:nvPr/>
        </p:nvGrpSpPr>
        <p:grpSpPr>
          <a:xfrm>
            <a:off x="-636301" y="-2"/>
            <a:ext cx="3382579" cy="7072131"/>
            <a:chOff x="9216783" y="0"/>
            <a:chExt cx="3382579" cy="707213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9E1829-CE46-0C11-6726-69BBC64EDDCB}"/>
                </a:ext>
              </a:extLst>
            </p:cNvPr>
            <p:cNvSpPr/>
            <p:nvPr/>
          </p:nvSpPr>
          <p:spPr>
            <a:xfrm>
              <a:off x="9216783" y="0"/>
              <a:ext cx="2997843" cy="70721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4B9CAA-151A-50F3-A7BB-DECD259771C9}"/>
                </a:ext>
              </a:extLst>
            </p:cNvPr>
            <p:cNvGrpSpPr/>
            <p:nvPr/>
          </p:nvGrpSpPr>
          <p:grpSpPr>
            <a:xfrm>
              <a:off x="9530305" y="426015"/>
              <a:ext cx="3069057" cy="4498959"/>
              <a:chOff x="9530305" y="426015"/>
              <a:chExt cx="3069057" cy="4498959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7118078-D4B7-07F8-3F7F-1CA679250F8B}"/>
                  </a:ext>
                </a:extLst>
              </p:cNvPr>
              <p:cNvSpPr txBox="1"/>
              <p:nvPr/>
            </p:nvSpPr>
            <p:spPr>
              <a:xfrm>
                <a:off x="9998597" y="426015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51AEBA9-DA9C-9C47-5B3D-80BD7858BAD7}"/>
                  </a:ext>
                </a:extLst>
              </p:cNvPr>
              <p:cNvSpPr txBox="1"/>
              <p:nvPr/>
            </p:nvSpPr>
            <p:spPr>
              <a:xfrm>
                <a:off x="9530305" y="3109092"/>
                <a:ext cx="2389952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Arial Black" panose="020B0A04020102020204" pitchFamily="34" charset="0"/>
                  </a:rPr>
                  <a:t>They make programs faster and smarter</a:t>
                </a: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F5974CA1-096C-3D4E-5563-D614977ED55C}"/>
                  </a:ext>
                </a:extLst>
              </p:cNvPr>
              <p:cNvSpPr/>
              <p:nvPr/>
            </p:nvSpPr>
            <p:spPr>
              <a:xfrm rot="5400000">
                <a:off x="11865329" y="1007164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85D5336-9F8E-DE24-E35C-F86026DA8326}"/>
              </a:ext>
            </a:extLst>
          </p:cNvPr>
          <p:cNvGrpSpPr/>
          <p:nvPr/>
        </p:nvGrpSpPr>
        <p:grpSpPr>
          <a:xfrm>
            <a:off x="-1074332" y="-1"/>
            <a:ext cx="3500377" cy="7072131"/>
            <a:chOff x="2718320" y="-107067"/>
            <a:chExt cx="3500377" cy="707213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9A4DD6D-3092-BE51-A7D4-04898AD966CA}"/>
                </a:ext>
              </a:extLst>
            </p:cNvPr>
            <p:cNvSpPr/>
            <p:nvPr/>
          </p:nvSpPr>
          <p:spPr>
            <a:xfrm>
              <a:off x="2718320" y="-107067"/>
              <a:ext cx="3098157" cy="707213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70CFCDD-BC20-5F9F-CB31-09D31F52CB6D}"/>
                </a:ext>
              </a:extLst>
            </p:cNvPr>
            <p:cNvGrpSpPr/>
            <p:nvPr/>
          </p:nvGrpSpPr>
          <p:grpSpPr>
            <a:xfrm>
              <a:off x="2998487" y="217670"/>
              <a:ext cx="3220210" cy="4252737"/>
              <a:chOff x="6361375" y="426015"/>
              <a:chExt cx="3220210" cy="425273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99E4A86-33CD-E98B-994C-97C8E6298355}"/>
                  </a:ext>
                </a:extLst>
              </p:cNvPr>
              <p:cNvSpPr txBox="1"/>
              <p:nvPr/>
            </p:nvSpPr>
            <p:spPr>
              <a:xfrm>
                <a:off x="6950597" y="426015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Arial Black" panose="020B0A04020102020204" pitchFamily="34" charset="0"/>
                  </a:rPr>
                  <a:t>3</a:t>
                </a:r>
              </a:p>
            </p:txBody>
          </p:sp>
          <p:sp>
            <p:nvSpPr>
              <p:cNvPr id="37" name="Isosceles Triangle 36">
                <a:extLst>
                  <a:ext uri="{FF2B5EF4-FFF2-40B4-BE49-F238E27FC236}">
                    <a16:creationId xmlns:a16="http://schemas.microsoft.com/office/drawing/2014/main" id="{8C11263E-1069-A602-9BA9-C1D3BB767BBC}"/>
                  </a:ext>
                </a:extLst>
              </p:cNvPr>
              <p:cNvSpPr/>
              <p:nvPr/>
            </p:nvSpPr>
            <p:spPr>
              <a:xfrm rot="5400000">
                <a:off x="8847552" y="1048966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96C4A17-952B-93A2-4F81-ADC41A3ADBD1}"/>
                  </a:ext>
                </a:extLst>
              </p:cNvPr>
              <p:cNvSpPr txBox="1"/>
              <p:nvPr/>
            </p:nvSpPr>
            <p:spPr>
              <a:xfrm>
                <a:off x="6361375" y="3109092"/>
                <a:ext cx="261913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Both help in coding interviews</a:t>
                </a:r>
              </a:p>
            </p:txBody>
          </p: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3172D4B-9829-DD8A-261B-27B977ED9B96}"/>
              </a:ext>
            </a:extLst>
          </p:cNvPr>
          <p:cNvGrpSpPr/>
          <p:nvPr/>
        </p:nvGrpSpPr>
        <p:grpSpPr>
          <a:xfrm>
            <a:off x="-1379580" y="0"/>
            <a:ext cx="3393350" cy="7072131"/>
            <a:chOff x="3064117" y="-99345"/>
            <a:chExt cx="3393350" cy="707213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78135C9-FF8F-B85A-B1D0-097186BB3DB5}"/>
                </a:ext>
              </a:extLst>
            </p:cNvPr>
            <p:cNvSpPr/>
            <p:nvPr/>
          </p:nvSpPr>
          <p:spPr>
            <a:xfrm>
              <a:off x="3064117" y="-99345"/>
              <a:ext cx="3063674" cy="707213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E5316E-1EB8-2FC8-D08F-EAA2A5AAF18D}"/>
                </a:ext>
              </a:extLst>
            </p:cNvPr>
            <p:cNvSpPr txBox="1"/>
            <p:nvPr/>
          </p:nvSpPr>
          <p:spPr>
            <a:xfrm>
              <a:off x="3937080" y="451413"/>
              <a:ext cx="138896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2</a:t>
              </a: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5B6C6B0B-E6CB-CD32-8373-9F45C8A52EAB}"/>
                </a:ext>
              </a:extLst>
            </p:cNvPr>
            <p:cNvSpPr/>
            <p:nvPr/>
          </p:nvSpPr>
          <p:spPr>
            <a:xfrm rot="5400000">
              <a:off x="5723434" y="1007164"/>
              <a:ext cx="1060704" cy="407362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FC550CB-4BC5-7317-2C6E-3D51DD5D7768}"/>
                </a:ext>
              </a:extLst>
            </p:cNvPr>
            <p:cNvSpPr txBox="1"/>
            <p:nvPr/>
          </p:nvSpPr>
          <p:spPr>
            <a:xfrm>
              <a:off x="3507090" y="3109092"/>
              <a:ext cx="2259234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DSA improves problem-solving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0A7601D-3052-D7B5-6849-321790B2AA2E}"/>
              </a:ext>
            </a:extLst>
          </p:cNvPr>
          <p:cNvGrpSpPr/>
          <p:nvPr/>
        </p:nvGrpSpPr>
        <p:grpSpPr>
          <a:xfrm>
            <a:off x="-1974124" y="-107068"/>
            <a:ext cx="3475297" cy="7318096"/>
            <a:chOff x="-31347" y="-115747"/>
            <a:chExt cx="3475297" cy="707213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893FDB8-2EB4-BF08-395A-583B7127B8C2}"/>
                </a:ext>
              </a:extLst>
            </p:cNvPr>
            <p:cNvSpPr/>
            <p:nvPr/>
          </p:nvSpPr>
          <p:spPr>
            <a:xfrm>
              <a:off x="-31347" y="-115747"/>
              <a:ext cx="3098156" cy="7072131"/>
            </a:xfrm>
            <a:prstGeom prst="rect">
              <a:avLst/>
            </a:prstGeom>
            <a:solidFill>
              <a:srgbClr val="0A18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441DF3F-B466-D0D5-B607-3951697B8314}"/>
                </a:ext>
              </a:extLst>
            </p:cNvPr>
            <p:cNvSpPr txBox="1"/>
            <p:nvPr/>
          </p:nvSpPr>
          <p:spPr>
            <a:xfrm>
              <a:off x="823250" y="451413"/>
              <a:ext cx="138896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0AD309E6-72D3-CF9D-1095-3D6E10BDCE8A}"/>
                </a:ext>
              </a:extLst>
            </p:cNvPr>
            <p:cNvSpPr/>
            <p:nvPr/>
          </p:nvSpPr>
          <p:spPr>
            <a:xfrm rot="5400000">
              <a:off x="2709917" y="1007164"/>
              <a:ext cx="1060704" cy="40736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361D162-36AC-BFB8-5338-5245ADDF9A15}"/>
                </a:ext>
              </a:extLst>
            </p:cNvPr>
            <p:cNvSpPr txBox="1"/>
            <p:nvPr/>
          </p:nvSpPr>
          <p:spPr>
            <a:xfrm>
              <a:off x="596737" y="3102015"/>
              <a:ext cx="204008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C builds strong basics</a:t>
              </a:r>
              <a:endParaRPr lang="en-US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DB98214D-13B9-B285-8DB8-FA0520A13832}"/>
              </a:ext>
            </a:extLst>
          </p:cNvPr>
          <p:cNvSpPr txBox="1"/>
          <p:nvPr/>
        </p:nvSpPr>
        <p:spPr>
          <a:xfrm>
            <a:off x="4734045" y="1749877"/>
            <a:ext cx="659757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bg2">
                    <a:lumMod val="75000"/>
                  </a:schemeClr>
                </a:solidFill>
                <a:latin typeface="Arial Black" panose="020B0A04020102020204" pitchFamily="34" charset="0"/>
              </a:rPr>
              <a:t>FOUR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5778B05-06B4-B004-9547-E1B6186DD030}"/>
              </a:ext>
            </a:extLst>
          </p:cNvPr>
          <p:cNvSpPr txBox="1"/>
          <p:nvPr/>
        </p:nvSpPr>
        <p:spPr>
          <a:xfrm>
            <a:off x="6096000" y="3428998"/>
            <a:ext cx="3240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4">
                    <a:lumMod val="75000"/>
                  </a:schemeClr>
                </a:solidFill>
                <a:latin typeface="Lucida Handwriting" panose="03010101010101010101" pitchFamily="66" charset="0"/>
              </a:rPr>
              <a:t>points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F534EB34-71AC-E628-0367-2DFD340574AD}"/>
              </a:ext>
            </a:extLst>
          </p:cNvPr>
          <p:cNvSpPr/>
          <p:nvPr/>
        </p:nvSpPr>
        <p:spPr>
          <a:xfrm>
            <a:off x="1" y="-42354"/>
            <a:ext cx="12730450" cy="6900354"/>
          </a:xfrm>
          <a:custGeom>
            <a:avLst/>
            <a:gdLst/>
            <a:ahLst/>
            <a:cxnLst/>
            <a:rect l="l" t="t" r="r" b="b"/>
            <a:pathLst>
              <a:path w="13002050" h="7573171">
                <a:moveTo>
                  <a:pt x="8573684" y="6683875"/>
                </a:moveTo>
                <a:lnTo>
                  <a:pt x="8573684" y="7062889"/>
                </a:lnTo>
                <a:lnTo>
                  <a:pt x="9003374" y="7062889"/>
                </a:lnTo>
                <a:lnTo>
                  <a:pt x="9003374" y="6683875"/>
                </a:lnTo>
                <a:close/>
                <a:moveTo>
                  <a:pt x="6608904" y="5916345"/>
                </a:moveTo>
                <a:lnTo>
                  <a:pt x="6779770" y="6472725"/>
                </a:lnTo>
                <a:lnTo>
                  <a:pt x="6439868" y="6472725"/>
                </a:lnTo>
                <a:close/>
                <a:moveTo>
                  <a:pt x="3163982" y="5865669"/>
                </a:moveTo>
                <a:lnTo>
                  <a:pt x="3283281" y="5865669"/>
                </a:lnTo>
                <a:cubicBezTo>
                  <a:pt x="3407156" y="5865669"/>
                  <a:pt x="3495839" y="5895934"/>
                  <a:pt x="3549330" y="5956464"/>
                </a:cubicBezTo>
                <a:cubicBezTo>
                  <a:pt x="3602822" y="6016993"/>
                  <a:pt x="3629567" y="6129255"/>
                  <a:pt x="3629567" y="6293248"/>
                </a:cubicBezTo>
                <a:cubicBezTo>
                  <a:pt x="3629567" y="6417122"/>
                  <a:pt x="3617602" y="6506685"/>
                  <a:pt x="3593672" y="6561936"/>
                </a:cubicBezTo>
                <a:cubicBezTo>
                  <a:pt x="3569741" y="6617187"/>
                  <a:pt x="3536661" y="6655898"/>
                  <a:pt x="3494431" y="6678068"/>
                </a:cubicBezTo>
                <a:cubicBezTo>
                  <a:pt x="3452201" y="6700239"/>
                  <a:pt x="3381114" y="6711325"/>
                  <a:pt x="3281170" y="6711325"/>
                </a:cubicBezTo>
                <a:lnTo>
                  <a:pt x="3163982" y="6711325"/>
                </a:lnTo>
                <a:close/>
                <a:moveTo>
                  <a:pt x="6353924" y="5515160"/>
                </a:moveTo>
                <a:lnTo>
                  <a:pt x="5772222" y="7062889"/>
                </a:lnTo>
                <a:lnTo>
                  <a:pt x="6260556" y="7062889"/>
                </a:lnTo>
                <a:lnTo>
                  <a:pt x="6335992" y="6807398"/>
                </a:lnTo>
                <a:lnTo>
                  <a:pt x="6878978" y="6807398"/>
                </a:lnTo>
                <a:lnTo>
                  <a:pt x="6956394" y="7062889"/>
                </a:lnTo>
                <a:lnTo>
                  <a:pt x="7457198" y="7062889"/>
                </a:lnTo>
                <a:lnTo>
                  <a:pt x="6875596" y="5515160"/>
                </a:lnTo>
                <a:close/>
                <a:moveTo>
                  <a:pt x="2685727" y="5515160"/>
                </a:moveTo>
                <a:lnTo>
                  <a:pt x="2685727" y="7062889"/>
                </a:lnTo>
                <a:lnTo>
                  <a:pt x="3396246" y="7062889"/>
                </a:lnTo>
                <a:cubicBezTo>
                  <a:pt x="3481410" y="7062889"/>
                  <a:pt x="3576428" y="7048813"/>
                  <a:pt x="3681299" y="7020659"/>
                </a:cubicBezTo>
                <a:cubicBezTo>
                  <a:pt x="3758017" y="7000248"/>
                  <a:pt x="3829808" y="6959250"/>
                  <a:pt x="3896672" y="6897664"/>
                </a:cubicBezTo>
                <a:cubicBezTo>
                  <a:pt x="3963536" y="6836079"/>
                  <a:pt x="4015796" y="6759713"/>
                  <a:pt x="4053450" y="6668567"/>
                </a:cubicBezTo>
                <a:cubicBezTo>
                  <a:pt x="4091106" y="6577421"/>
                  <a:pt x="4109934" y="6449147"/>
                  <a:pt x="4109934" y="6283746"/>
                </a:cubicBezTo>
                <a:cubicBezTo>
                  <a:pt x="4109934" y="6178171"/>
                  <a:pt x="4097264" y="6078227"/>
                  <a:pt x="4071926" y="5983913"/>
                </a:cubicBezTo>
                <a:cubicBezTo>
                  <a:pt x="4046588" y="5889600"/>
                  <a:pt x="4005766" y="5806900"/>
                  <a:pt x="3949459" y="5735812"/>
                </a:cubicBezTo>
                <a:cubicBezTo>
                  <a:pt x="3893152" y="5664725"/>
                  <a:pt x="3821889" y="5610178"/>
                  <a:pt x="3735670" y="5572171"/>
                </a:cubicBezTo>
                <a:cubicBezTo>
                  <a:pt x="3649450" y="5534164"/>
                  <a:pt x="3536309" y="5515160"/>
                  <a:pt x="3396246" y="5515160"/>
                </a:cubicBezTo>
                <a:close/>
                <a:moveTo>
                  <a:pt x="8839732" y="5488767"/>
                </a:moveTo>
                <a:cubicBezTo>
                  <a:pt x="8642660" y="5488767"/>
                  <a:pt x="8496438" y="5534692"/>
                  <a:pt x="8401068" y="5626542"/>
                </a:cubicBezTo>
                <a:cubicBezTo>
                  <a:pt x="8305700" y="5718392"/>
                  <a:pt x="8250976" y="5839628"/>
                  <a:pt x="8236900" y="5990248"/>
                </a:cubicBezTo>
                <a:lnTo>
                  <a:pt x="8646530" y="6040924"/>
                </a:lnTo>
                <a:cubicBezTo>
                  <a:pt x="8655680" y="5958575"/>
                  <a:pt x="8676620" y="5900861"/>
                  <a:pt x="8709348" y="5867781"/>
                </a:cubicBezTo>
                <a:cubicBezTo>
                  <a:pt x="8742076" y="5834701"/>
                  <a:pt x="8783426" y="5818160"/>
                  <a:pt x="8833398" y="5818160"/>
                </a:cubicBezTo>
                <a:cubicBezTo>
                  <a:pt x="8879852" y="5818160"/>
                  <a:pt x="8914514" y="5828894"/>
                  <a:pt x="8937390" y="5850361"/>
                </a:cubicBezTo>
                <a:cubicBezTo>
                  <a:pt x="8960264" y="5871828"/>
                  <a:pt x="8971700" y="5901917"/>
                  <a:pt x="8971700" y="5940627"/>
                </a:cubicBezTo>
                <a:cubicBezTo>
                  <a:pt x="8971700" y="5979338"/>
                  <a:pt x="8943196" y="6021920"/>
                  <a:pt x="8886186" y="6068373"/>
                </a:cubicBezTo>
                <a:cubicBezTo>
                  <a:pt x="8779204" y="6157056"/>
                  <a:pt x="8710404" y="6218994"/>
                  <a:pt x="8679786" y="6254185"/>
                </a:cubicBezTo>
                <a:cubicBezTo>
                  <a:pt x="8649170" y="6289376"/>
                  <a:pt x="8626118" y="6328264"/>
                  <a:pt x="8610636" y="6370845"/>
                </a:cubicBezTo>
                <a:cubicBezTo>
                  <a:pt x="8595150" y="6413427"/>
                  <a:pt x="8587408" y="6468854"/>
                  <a:pt x="8587408" y="6537126"/>
                </a:cubicBezTo>
                <a:lnTo>
                  <a:pt x="8587408" y="6577244"/>
                </a:lnTo>
                <a:lnTo>
                  <a:pt x="8988592" y="6577244"/>
                </a:lnTo>
                <a:cubicBezTo>
                  <a:pt x="8988592" y="6522345"/>
                  <a:pt x="8997918" y="6477828"/>
                  <a:pt x="9016570" y="6443692"/>
                </a:cubicBezTo>
                <a:cubicBezTo>
                  <a:pt x="9035222" y="6409556"/>
                  <a:pt x="9080092" y="6364335"/>
                  <a:pt x="9151178" y="6308028"/>
                </a:cubicBezTo>
                <a:cubicBezTo>
                  <a:pt x="9253234" y="6227791"/>
                  <a:pt x="9320802" y="6159872"/>
                  <a:pt x="9353882" y="6104269"/>
                </a:cubicBezTo>
                <a:cubicBezTo>
                  <a:pt x="9386962" y="6048666"/>
                  <a:pt x="9403502" y="5990952"/>
                  <a:pt x="9403502" y="5931126"/>
                </a:cubicBezTo>
                <a:cubicBezTo>
                  <a:pt x="9403502" y="5786840"/>
                  <a:pt x="9339454" y="5671411"/>
                  <a:pt x="9211356" y="5584840"/>
                </a:cubicBezTo>
                <a:cubicBezTo>
                  <a:pt x="9117044" y="5520791"/>
                  <a:pt x="8993168" y="5488767"/>
                  <a:pt x="8839732" y="5488767"/>
                </a:cubicBezTo>
                <a:close/>
                <a:moveTo>
                  <a:pt x="4997712" y="5488767"/>
                </a:moveTo>
                <a:cubicBezTo>
                  <a:pt x="4836534" y="5488767"/>
                  <a:pt x="4709668" y="5509002"/>
                  <a:pt x="4617114" y="5549472"/>
                </a:cubicBezTo>
                <a:cubicBezTo>
                  <a:pt x="4524560" y="5589943"/>
                  <a:pt x="4455232" y="5645545"/>
                  <a:pt x="4409132" y="5716281"/>
                </a:cubicBezTo>
                <a:cubicBezTo>
                  <a:pt x="4363030" y="5787016"/>
                  <a:pt x="4339980" y="5862150"/>
                  <a:pt x="4339980" y="5941683"/>
                </a:cubicBezTo>
                <a:cubicBezTo>
                  <a:pt x="4339980" y="6062743"/>
                  <a:pt x="4385024" y="6162335"/>
                  <a:pt x="4475116" y="6240460"/>
                </a:cubicBezTo>
                <a:cubicBezTo>
                  <a:pt x="4564502" y="6318586"/>
                  <a:pt x="4714066" y="6381227"/>
                  <a:pt x="4923808" y="6428384"/>
                </a:cubicBezTo>
                <a:cubicBezTo>
                  <a:pt x="5051906" y="6456537"/>
                  <a:pt x="5133552" y="6486450"/>
                  <a:pt x="5168742" y="6518122"/>
                </a:cubicBezTo>
                <a:cubicBezTo>
                  <a:pt x="5203934" y="6549795"/>
                  <a:pt x="5221530" y="6585690"/>
                  <a:pt x="5221530" y="6625809"/>
                </a:cubicBezTo>
                <a:cubicBezTo>
                  <a:pt x="5221530" y="6668039"/>
                  <a:pt x="5203054" y="6705166"/>
                  <a:pt x="5166104" y="6737190"/>
                </a:cubicBezTo>
                <a:cubicBezTo>
                  <a:pt x="5129152" y="6769215"/>
                  <a:pt x="5076540" y="6785227"/>
                  <a:pt x="5008268" y="6785227"/>
                </a:cubicBezTo>
                <a:cubicBezTo>
                  <a:pt x="4916770" y="6785227"/>
                  <a:pt x="4846388" y="6753907"/>
                  <a:pt x="4797120" y="6691265"/>
                </a:cubicBezTo>
                <a:cubicBezTo>
                  <a:pt x="4766854" y="6652555"/>
                  <a:pt x="4746796" y="6596248"/>
                  <a:pt x="4736942" y="6522345"/>
                </a:cubicBezTo>
                <a:lnTo>
                  <a:pt x="4281914" y="6550851"/>
                </a:lnTo>
                <a:cubicBezTo>
                  <a:pt x="4295286" y="6707102"/>
                  <a:pt x="4352648" y="6835903"/>
                  <a:pt x="4454000" y="6937255"/>
                </a:cubicBezTo>
                <a:cubicBezTo>
                  <a:pt x="4555352" y="7038607"/>
                  <a:pt x="4737646" y="7089283"/>
                  <a:pt x="5000878" y="7089283"/>
                </a:cubicBezTo>
                <a:cubicBezTo>
                  <a:pt x="5150796" y="7089283"/>
                  <a:pt x="5275022" y="7067640"/>
                  <a:pt x="5373558" y="7024354"/>
                </a:cubicBezTo>
                <a:cubicBezTo>
                  <a:pt x="5472094" y="6981069"/>
                  <a:pt x="5548812" y="6917548"/>
                  <a:pt x="5603712" y="6833791"/>
                </a:cubicBezTo>
                <a:cubicBezTo>
                  <a:pt x="5658610" y="6750036"/>
                  <a:pt x="5686060" y="6658537"/>
                  <a:pt x="5686060" y="6559297"/>
                </a:cubicBezTo>
                <a:cubicBezTo>
                  <a:pt x="5686060" y="6474837"/>
                  <a:pt x="5665472" y="6398471"/>
                  <a:pt x="5624298" y="6330199"/>
                </a:cubicBezTo>
                <a:cubicBezTo>
                  <a:pt x="5583124" y="6261927"/>
                  <a:pt x="5517316" y="6204741"/>
                  <a:pt x="5426874" y="6158640"/>
                </a:cubicBezTo>
                <a:cubicBezTo>
                  <a:pt x="5336432" y="6112538"/>
                  <a:pt x="5186690" y="6066966"/>
                  <a:pt x="4977652" y="6021920"/>
                </a:cubicBezTo>
                <a:cubicBezTo>
                  <a:pt x="4893192" y="6004324"/>
                  <a:pt x="4839700" y="5985321"/>
                  <a:pt x="4817178" y="5964910"/>
                </a:cubicBezTo>
                <a:cubicBezTo>
                  <a:pt x="4793952" y="5945203"/>
                  <a:pt x="4782338" y="5923032"/>
                  <a:pt x="4782338" y="5898397"/>
                </a:cubicBezTo>
                <a:cubicBezTo>
                  <a:pt x="4782338" y="5864613"/>
                  <a:pt x="4796416" y="5835933"/>
                  <a:pt x="4824568" y="5812354"/>
                </a:cubicBezTo>
                <a:cubicBezTo>
                  <a:pt x="4852722" y="5788776"/>
                  <a:pt x="4894600" y="5776986"/>
                  <a:pt x="4950202" y="5776986"/>
                </a:cubicBezTo>
                <a:cubicBezTo>
                  <a:pt x="5017770" y="5776986"/>
                  <a:pt x="5070734" y="5792822"/>
                  <a:pt x="5109092" y="5824495"/>
                </a:cubicBezTo>
                <a:cubicBezTo>
                  <a:pt x="5147452" y="5856167"/>
                  <a:pt x="5172614" y="5906843"/>
                  <a:pt x="5184580" y="5976523"/>
                </a:cubicBezTo>
                <a:lnTo>
                  <a:pt x="5635384" y="5950129"/>
                </a:lnTo>
                <a:cubicBezTo>
                  <a:pt x="5615676" y="5789655"/>
                  <a:pt x="5553916" y="5672643"/>
                  <a:pt x="5450100" y="5599092"/>
                </a:cubicBezTo>
                <a:cubicBezTo>
                  <a:pt x="5346284" y="5525542"/>
                  <a:pt x="5195488" y="5488767"/>
                  <a:pt x="4997712" y="5488767"/>
                </a:cubicBezTo>
                <a:close/>
                <a:moveTo>
                  <a:pt x="6854170" y="3823859"/>
                </a:moveTo>
                <a:cubicBezTo>
                  <a:pt x="6997048" y="3958995"/>
                  <a:pt x="7114236" y="4061755"/>
                  <a:pt x="7205734" y="4132138"/>
                </a:cubicBezTo>
                <a:cubicBezTo>
                  <a:pt x="7110014" y="4191964"/>
                  <a:pt x="7023794" y="4221876"/>
                  <a:pt x="6947076" y="4221876"/>
                </a:cubicBezTo>
                <a:cubicBezTo>
                  <a:pt x="6875988" y="4221876"/>
                  <a:pt x="6818274" y="4201817"/>
                  <a:pt x="6773932" y="4161699"/>
                </a:cubicBezTo>
                <a:cubicBezTo>
                  <a:pt x="6729592" y="4121580"/>
                  <a:pt x="6707420" y="4075831"/>
                  <a:pt x="6707420" y="4024451"/>
                </a:cubicBezTo>
                <a:cubicBezTo>
                  <a:pt x="6707420" y="3991371"/>
                  <a:pt x="6717098" y="3960050"/>
                  <a:pt x="6736454" y="3930490"/>
                </a:cubicBezTo>
                <a:cubicBezTo>
                  <a:pt x="6755810" y="3900929"/>
                  <a:pt x="6795048" y="3865385"/>
                  <a:pt x="6854170" y="3823859"/>
                </a:cubicBezTo>
                <a:close/>
                <a:moveTo>
                  <a:pt x="7038926" y="3130231"/>
                </a:moveTo>
                <a:cubicBezTo>
                  <a:pt x="7083268" y="3130231"/>
                  <a:pt x="7118108" y="3141669"/>
                  <a:pt x="7143446" y="3164543"/>
                </a:cubicBezTo>
                <a:cubicBezTo>
                  <a:pt x="7168784" y="3187418"/>
                  <a:pt x="7181452" y="3215395"/>
                  <a:pt x="7181452" y="3248475"/>
                </a:cubicBezTo>
                <a:cubicBezTo>
                  <a:pt x="7181452" y="3280148"/>
                  <a:pt x="7166320" y="3313756"/>
                  <a:pt x="7136056" y="3349299"/>
                </a:cubicBezTo>
                <a:cubicBezTo>
                  <a:pt x="7105790" y="3384843"/>
                  <a:pt x="7062856" y="3417747"/>
                  <a:pt x="7007254" y="3448012"/>
                </a:cubicBezTo>
                <a:cubicBezTo>
                  <a:pt x="6929832" y="3364960"/>
                  <a:pt x="6891120" y="3301615"/>
                  <a:pt x="6891120" y="3257977"/>
                </a:cubicBezTo>
                <a:cubicBezTo>
                  <a:pt x="6891120" y="3223489"/>
                  <a:pt x="6904846" y="3193577"/>
                  <a:pt x="6932296" y="3168239"/>
                </a:cubicBezTo>
                <a:cubicBezTo>
                  <a:pt x="6959744" y="3142901"/>
                  <a:pt x="6995288" y="3130231"/>
                  <a:pt x="7038926" y="3130231"/>
                </a:cubicBezTo>
                <a:close/>
                <a:moveTo>
                  <a:pt x="7020978" y="2897966"/>
                </a:moveTo>
                <a:cubicBezTo>
                  <a:pt x="6850652" y="2897966"/>
                  <a:pt x="6723610" y="2933510"/>
                  <a:pt x="6639852" y="3004598"/>
                </a:cubicBezTo>
                <a:cubicBezTo>
                  <a:pt x="6556096" y="3075685"/>
                  <a:pt x="6514220" y="3166127"/>
                  <a:pt x="6514220" y="3275925"/>
                </a:cubicBezTo>
                <a:cubicBezTo>
                  <a:pt x="6514220" y="3328009"/>
                  <a:pt x="6524776" y="3379212"/>
                  <a:pt x="6545892" y="3429536"/>
                </a:cubicBezTo>
                <a:cubicBezTo>
                  <a:pt x="6567006" y="3479861"/>
                  <a:pt x="6605716" y="3539158"/>
                  <a:pt x="6662024" y="3607430"/>
                </a:cubicBezTo>
                <a:cubicBezTo>
                  <a:pt x="6527592" y="3661625"/>
                  <a:pt x="6430814" y="3727962"/>
                  <a:pt x="6371692" y="3806439"/>
                </a:cubicBezTo>
                <a:cubicBezTo>
                  <a:pt x="6312570" y="3884916"/>
                  <a:pt x="6283010" y="3968145"/>
                  <a:pt x="6283010" y="4056124"/>
                </a:cubicBezTo>
                <a:cubicBezTo>
                  <a:pt x="6283010" y="4178591"/>
                  <a:pt x="6333334" y="4282758"/>
                  <a:pt x="6433982" y="4368626"/>
                </a:cubicBezTo>
                <a:cubicBezTo>
                  <a:pt x="6534630" y="4454493"/>
                  <a:pt x="6688066" y="4497427"/>
                  <a:pt x="6894288" y="4497427"/>
                </a:cubicBezTo>
                <a:cubicBezTo>
                  <a:pt x="7025906" y="4497427"/>
                  <a:pt x="7143446" y="4481943"/>
                  <a:pt x="7246908" y="4450974"/>
                </a:cubicBezTo>
                <a:cubicBezTo>
                  <a:pt x="7321516" y="4428452"/>
                  <a:pt x="7396122" y="4392556"/>
                  <a:pt x="7470728" y="4343288"/>
                </a:cubicBezTo>
                <a:cubicBezTo>
                  <a:pt x="7506624" y="4364403"/>
                  <a:pt x="7547270" y="4389741"/>
                  <a:pt x="7592666" y="4419302"/>
                </a:cubicBezTo>
                <a:cubicBezTo>
                  <a:pt x="7638064" y="4448863"/>
                  <a:pt x="7681878" y="4474905"/>
                  <a:pt x="7724108" y="4497427"/>
                </a:cubicBezTo>
                <a:lnTo>
                  <a:pt x="7955316" y="4231378"/>
                </a:lnTo>
                <a:cubicBezTo>
                  <a:pt x="7924348" y="4213783"/>
                  <a:pt x="7899010" y="4198650"/>
                  <a:pt x="7879302" y="4185981"/>
                </a:cubicBezTo>
                <a:lnTo>
                  <a:pt x="7717772" y="4075127"/>
                </a:lnTo>
                <a:cubicBezTo>
                  <a:pt x="7747334" y="4024451"/>
                  <a:pt x="7770208" y="3980462"/>
                  <a:pt x="7786396" y="3943159"/>
                </a:cubicBezTo>
                <a:cubicBezTo>
                  <a:pt x="7802586" y="3905856"/>
                  <a:pt x="7819478" y="3856235"/>
                  <a:pt x="7837072" y="3794298"/>
                </a:cubicBezTo>
                <a:lnTo>
                  <a:pt x="7501344" y="3719340"/>
                </a:lnTo>
                <a:cubicBezTo>
                  <a:pt x="7485860" y="3767904"/>
                  <a:pt x="7467208" y="3814005"/>
                  <a:pt x="7445390" y="3857643"/>
                </a:cubicBezTo>
                <a:cubicBezTo>
                  <a:pt x="7363744" y="3792890"/>
                  <a:pt x="7285268" y="3722859"/>
                  <a:pt x="7209958" y="3647549"/>
                </a:cubicBezTo>
                <a:cubicBezTo>
                  <a:pt x="7300752" y="3587723"/>
                  <a:pt x="7363744" y="3542678"/>
                  <a:pt x="7398936" y="3512413"/>
                </a:cubicBezTo>
                <a:cubicBezTo>
                  <a:pt x="7434128" y="3482148"/>
                  <a:pt x="7464218" y="3442733"/>
                  <a:pt x="7489204" y="3394169"/>
                </a:cubicBezTo>
                <a:cubicBezTo>
                  <a:pt x="7514190" y="3345604"/>
                  <a:pt x="7526682" y="3294928"/>
                  <a:pt x="7526682" y="3242141"/>
                </a:cubicBezTo>
                <a:cubicBezTo>
                  <a:pt x="7526682" y="3147827"/>
                  <a:pt x="7485860" y="3066886"/>
                  <a:pt x="7404216" y="2999319"/>
                </a:cubicBezTo>
                <a:cubicBezTo>
                  <a:pt x="7322572" y="2931751"/>
                  <a:pt x="7194826" y="2897966"/>
                  <a:pt x="7020978" y="2897966"/>
                </a:cubicBezTo>
                <a:close/>
                <a:moveTo>
                  <a:pt x="5761642" y="333561"/>
                </a:moveTo>
                <a:lnTo>
                  <a:pt x="6364474" y="1233059"/>
                </a:lnTo>
                <a:lnTo>
                  <a:pt x="6364474" y="1881289"/>
                </a:lnTo>
                <a:lnTo>
                  <a:pt x="6843784" y="1881289"/>
                </a:lnTo>
                <a:lnTo>
                  <a:pt x="6843784" y="1233059"/>
                </a:lnTo>
                <a:lnTo>
                  <a:pt x="7445562" y="333561"/>
                </a:lnTo>
                <a:lnTo>
                  <a:pt x="6917176" y="333561"/>
                </a:lnTo>
                <a:lnTo>
                  <a:pt x="6604724" y="855678"/>
                </a:lnTo>
                <a:lnTo>
                  <a:pt x="6292864" y="333561"/>
                </a:lnTo>
                <a:close/>
                <a:moveTo>
                  <a:pt x="4119780" y="333561"/>
                </a:moveTo>
                <a:lnTo>
                  <a:pt x="4119780" y="1881289"/>
                </a:lnTo>
                <a:lnTo>
                  <a:pt x="4598034" y="1881289"/>
                </a:lnTo>
                <a:lnTo>
                  <a:pt x="4598034" y="1255230"/>
                </a:lnTo>
                <a:lnTo>
                  <a:pt x="5120630" y="1255230"/>
                </a:lnTo>
                <a:lnTo>
                  <a:pt x="5120630" y="1881289"/>
                </a:lnTo>
                <a:lnTo>
                  <a:pt x="5600996" y="1881289"/>
                </a:lnTo>
                <a:lnTo>
                  <a:pt x="5600996" y="333561"/>
                </a:lnTo>
                <a:lnTo>
                  <a:pt x="5120630" y="333561"/>
                </a:lnTo>
                <a:lnTo>
                  <a:pt x="5120630" y="875160"/>
                </a:lnTo>
                <a:lnTo>
                  <a:pt x="4598034" y="875160"/>
                </a:lnTo>
                <a:lnTo>
                  <a:pt x="4598034" y="333561"/>
                </a:lnTo>
                <a:close/>
                <a:moveTo>
                  <a:pt x="1796074" y="333561"/>
                </a:moveTo>
                <a:lnTo>
                  <a:pt x="2140414" y="1881289"/>
                </a:lnTo>
                <a:lnTo>
                  <a:pt x="2609397" y="1881289"/>
                </a:lnTo>
                <a:lnTo>
                  <a:pt x="2879801" y="906832"/>
                </a:lnTo>
                <a:lnTo>
                  <a:pt x="3151261" y="1881289"/>
                </a:lnTo>
                <a:lnTo>
                  <a:pt x="3620245" y="1881289"/>
                </a:lnTo>
                <a:lnTo>
                  <a:pt x="3961417" y="333561"/>
                </a:lnTo>
                <a:lnTo>
                  <a:pt x="3509506" y="333561"/>
                </a:lnTo>
                <a:lnTo>
                  <a:pt x="3345783" y="1198830"/>
                </a:lnTo>
                <a:lnTo>
                  <a:pt x="3105847" y="333561"/>
                </a:lnTo>
                <a:lnTo>
                  <a:pt x="2653228" y="333561"/>
                </a:lnTo>
                <a:lnTo>
                  <a:pt x="2413869" y="1200050"/>
                </a:lnTo>
                <a:lnTo>
                  <a:pt x="2250311" y="333561"/>
                </a:lnTo>
                <a:close/>
                <a:moveTo>
                  <a:pt x="9035024" y="307167"/>
                </a:moveTo>
                <a:cubicBezTo>
                  <a:pt x="8785866" y="307167"/>
                  <a:pt x="8593192" y="375923"/>
                  <a:pt x="8457000" y="513434"/>
                </a:cubicBezTo>
                <a:cubicBezTo>
                  <a:pt x="8320808" y="650945"/>
                  <a:pt x="8252712" y="847711"/>
                  <a:pt x="8252712" y="1103730"/>
                </a:cubicBezTo>
                <a:cubicBezTo>
                  <a:pt x="8252712" y="1295755"/>
                  <a:pt x="8291424" y="1453312"/>
                  <a:pt x="8368844" y="1576400"/>
                </a:cubicBezTo>
                <a:cubicBezTo>
                  <a:pt x="8446266" y="1699489"/>
                  <a:pt x="8538292" y="1785475"/>
                  <a:pt x="8644924" y="1834358"/>
                </a:cubicBezTo>
                <a:cubicBezTo>
                  <a:pt x="8751554" y="1883242"/>
                  <a:pt x="8888978" y="1907683"/>
                  <a:pt x="9057194" y="1907683"/>
                </a:cubicBezTo>
                <a:cubicBezTo>
                  <a:pt x="9195848" y="1907683"/>
                  <a:pt x="9310046" y="1887624"/>
                  <a:pt x="9399784" y="1847505"/>
                </a:cubicBezTo>
                <a:cubicBezTo>
                  <a:pt x="9489524" y="1807387"/>
                  <a:pt x="9564658" y="1747913"/>
                  <a:pt x="9625188" y="1669084"/>
                </a:cubicBezTo>
                <a:cubicBezTo>
                  <a:pt x="9685716" y="1590254"/>
                  <a:pt x="9730058" y="1492070"/>
                  <a:pt x="9758212" y="1374530"/>
                </a:cubicBezTo>
                <a:lnTo>
                  <a:pt x="9339078" y="1247840"/>
                </a:lnTo>
                <a:cubicBezTo>
                  <a:pt x="9317964" y="1345672"/>
                  <a:pt x="9284004" y="1420279"/>
                  <a:pt x="9237200" y="1471659"/>
                </a:cubicBezTo>
                <a:cubicBezTo>
                  <a:pt x="9190394" y="1523038"/>
                  <a:pt x="9121242" y="1548728"/>
                  <a:pt x="9029744" y="1548728"/>
                </a:cubicBezTo>
                <a:cubicBezTo>
                  <a:pt x="8935430" y="1548728"/>
                  <a:pt x="8862232" y="1516919"/>
                  <a:pt x="8810148" y="1453298"/>
                </a:cubicBezTo>
                <a:cubicBezTo>
                  <a:pt x="8758064" y="1389679"/>
                  <a:pt x="8732022" y="1272100"/>
                  <a:pt x="8732022" y="1100563"/>
                </a:cubicBezTo>
                <a:cubicBezTo>
                  <a:pt x="8732022" y="962083"/>
                  <a:pt x="8753842" y="860506"/>
                  <a:pt x="8797480" y="795830"/>
                </a:cubicBezTo>
                <a:cubicBezTo>
                  <a:pt x="8855194" y="708654"/>
                  <a:pt x="8938246" y="665066"/>
                  <a:pt x="9046636" y="665066"/>
                </a:cubicBezTo>
                <a:cubicBezTo>
                  <a:pt x="9094496" y="665066"/>
                  <a:pt x="9137782" y="674920"/>
                  <a:pt x="9176494" y="694627"/>
                </a:cubicBezTo>
                <a:cubicBezTo>
                  <a:pt x="9215204" y="714334"/>
                  <a:pt x="9247932" y="742488"/>
                  <a:pt x="9274678" y="779087"/>
                </a:cubicBezTo>
                <a:cubicBezTo>
                  <a:pt x="9290866" y="800906"/>
                  <a:pt x="9306350" y="835393"/>
                  <a:pt x="9321132" y="882550"/>
                </a:cubicBezTo>
                <a:lnTo>
                  <a:pt x="9743432" y="788589"/>
                </a:lnTo>
                <a:cubicBezTo>
                  <a:pt x="9689236" y="625300"/>
                  <a:pt x="9606360" y="504240"/>
                  <a:pt x="9494802" y="425411"/>
                </a:cubicBezTo>
                <a:cubicBezTo>
                  <a:pt x="9383244" y="346581"/>
                  <a:pt x="9229984" y="307167"/>
                  <a:pt x="9035024" y="307167"/>
                </a:cubicBezTo>
                <a:close/>
                <a:moveTo>
                  <a:pt x="0" y="0"/>
                </a:moveTo>
                <a:lnTo>
                  <a:pt x="13002050" y="0"/>
                </a:lnTo>
                <a:lnTo>
                  <a:pt x="13002050" y="7573171"/>
                </a:lnTo>
                <a:lnTo>
                  <a:pt x="0" y="7573171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737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E4FABD-2EF8-17B9-699F-240362A72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54783584-68C0-0942-8BF3-A584269D3C6A}"/>
              </a:ext>
            </a:extLst>
          </p:cNvPr>
          <p:cNvGrpSpPr/>
          <p:nvPr/>
        </p:nvGrpSpPr>
        <p:grpSpPr>
          <a:xfrm>
            <a:off x="-636301" y="-2"/>
            <a:ext cx="3382579" cy="7072131"/>
            <a:chOff x="9216783" y="0"/>
            <a:chExt cx="3382579" cy="707213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52D2172-17FA-5B76-1B1E-A8587D8E17A1}"/>
                </a:ext>
              </a:extLst>
            </p:cNvPr>
            <p:cNvSpPr/>
            <p:nvPr/>
          </p:nvSpPr>
          <p:spPr>
            <a:xfrm>
              <a:off x="9216783" y="0"/>
              <a:ext cx="2997843" cy="70721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83AA15F-8465-F470-B270-EEFAFDE44C81}"/>
                </a:ext>
              </a:extLst>
            </p:cNvPr>
            <p:cNvGrpSpPr/>
            <p:nvPr/>
          </p:nvGrpSpPr>
          <p:grpSpPr>
            <a:xfrm>
              <a:off x="9530305" y="426015"/>
              <a:ext cx="3069057" cy="4498959"/>
              <a:chOff x="9530305" y="426015"/>
              <a:chExt cx="3069057" cy="4498959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6774D93-5D11-4919-F13E-21ACAD4A6F2E}"/>
                  </a:ext>
                </a:extLst>
              </p:cNvPr>
              <p:cNvSpPr txBox="1"/>
              <p:nvPr/>
            </p:nvSpPr>
            <p:spPr>
              <a:xfrm>
                <a:off x="9998597" y="426015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91482A8-D28F-3D46-148C-CC9AFB095BAA}"/>
                  </a:ext>
                </a:extLst>
              </p:cNvPr>
              <p:cNvSpPr txBox="1"/>
              <p:nvPr/>
            </p:nvSpPr>
            <p:spPr>
              <a:xfrm>
                <a:off x="9530305" y="3109092"/>
                <a:ext cx="2389952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Arial Black" panose="020B0A04020102020204" pitchFamily="34" charset="0"/>
                  </a:rPr>
                  <a:t>They make programs faster and smarter</a:t>
                </a: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49D3E31E-CD87-C77A-E494-9F8E8C7C700E}"/>
                  </a:ext>
                </a:extLst>
              </p:cNvPr>
              <p:cNvSpPr/>
              <p:nvPr/>
            </p:nvSpPr>
            <p:spPr>
              <a:xfrm rot="5400000">
                <a:off x="11865329" y="1007164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F66F0F9-94F6-10A3-CBFB-34AEBF25F444}"/>
              </a:ext>
            </a:extLst>
          </p:cNvPr>
          <p:cNvGrpSpPr/>
          <p:nvPr/>
        </p:nvGrpSpPr>
        <p:grpSpPr>
          <a:xfrm>
            <a:off x="-1074332" y="-1"/>
            <a:ext cx="3500377" cy="7072131"/>
            <a:chOff x="2718320" y="-107067"/>
            <a:chExt cx="3500377" cy="707213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0CA942D-71D7-106D-71F5-01AE3674DAAD}"/>
                </a:ext>
              </a:extLst>
            </p:cNvPr>
            <p:cNvSpPr/>
            <p:nvPr/>
          </p:nvSpPr>
          <p:spPr>
            <a:xfrm>
              <a:off x="2718320" y="-107067"/>
              <a:ext cx="3098157" cy="707213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86BA108-AB27-9BA9-9B58-CF13DC238FC9}"/>
                </a:ext>
              </a:extLst>
            </p:cNvPr>
            <p:cNvGrpSpPr/>
            <p:nvPr/>
          </p:nvGrpSpPr>
          <p:grpSpPr>
            <a:xfrm>
              <a:off x="2998487" y="217670"/>
              <a:ext cx="3220210" cy="4252737"/>
              <a:chOff x="6361375" y="426015"/>
              <a:chExt cx="3220210" cy="425273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88B9C06-B16F-76D9-27C6-768FB3E3990B}"/>
                  </a:ext>
                </a:extLst>
              </p:cNvPr>
              <p:cNvSpPr txBox="1"/>
              <p:nvPr/>
            </p:nvSpPr>
            <p:spPr>
              <a:xfrm>
                <a:off x="6950597" y="426015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Arial Black" panose="020B0A04020102020204" pitchFamily="34" charset="0"/>
                  </a:rPr>
                  <a:t>3</a:t>
                </a:r>
              </a:p>
            </p:txBody>
          </p:sp>
          <p:sp>
            <p:nvSpPr>
              <p:cNvPr id="37" name="Isosceles Triangle 36">
                <a:extLst>
                  <a:ext uri="{FF2B5EF4-FFF2-40B4-BE49-F238E27FC236}">
                    <a16:creationId xmlns:a16="http://schemas.microsoft.com/office/drawing/2014/main" id="{3D6EC991-BE30-1A31-1731-F8CCBCF3754E}"/>
                  </a:ext>
                </a:extLst>
              </p:cNvPr>
              <p:cNvSpPr/>
              <p:nvPr/>
            </p:nvSpPr>
            <p:spPr>
              <a:xfrm rot="5400000">
                <a:off x="8847552" y="1048966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08C26BA-4AB1-6E6B-A2B3-DD04DA4B08EE}"/>
                  </a:ext>
                </a:extLst>
              </p:cNvPr>
              <p:cNvSpPr txBox="1"/>
              <p:nvPr/>
            </p:nvSpPr>
            <p:spPr>
              <a:xfrm>
                <a:off x="6361375" y="3109092"/>
                <a:ext cx="261913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Both help in coding interviews</a:t>
                </a:r>
              </a:p>
            </p:txBody>
          </p: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B6310BC-C59F-9932-1D27-B451089A7BC7}"/>
              </a:ext>
            </a:extLst>
          </p:cNvPr>
          <p:cNvGrpSpPr/>
          <p:nvPr/>
        </p:nvGrpSpPr>
        <p:grpSpPr>
          <a:xfrm>
            <a:off x="-1379580" y="0"/>
            <a:ext cx="3393350" cy="7072131"/>
            <a:chOff x="3064117" y="-99345"/>
            <a:chExt cx="3393350" cy="707213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6F1448A-E409-D21C-6779-9ADA70E0673D}"/>
                </a:ext>
              </a:extLst>
            </p:cNvPr>
            <p:cNvSpPr/>
            <p:nvPr/>
          </p:nvSpPr>
          <p:spPr>
            <a:xfrm>
              <a:off x="3064117" y="-99345"/>
              <a:ext cx="3063674" cy="707213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70343AC-24BA-A9FF-628F-56C474466ECC}"/>
                </a:ext>
              </a:extLst>
            </p:cNvPr>
            <p:cNvSpPr txBox="1"/>
            <p:nvPr/>
          </p:nvSpPr>
          <p:spPr>
            <a:xfrm>
              <a:off x="3937080" y="451413"/>
              <a:ext cx="138896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2</a:t>
              </a: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4FD4702A-6702-5BA0-D64D-786C066785C4}"/>
                </a:ext>
              </a:extLst>
            </p:cNvPr>
            <p:cNvSpPr/>
            <p:nvPr/>
          </p:nvSpPr>
          <p:spPr>
            <a:xfrm rot="5400000">
              <a:off x="5723434" y="1007164"/>
              <a:ext cx="1060704" cy="407362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2C883F8-DE29-9119-58EA-5DBE400BBDE9}"/>
                </a:ext>
              </a:extLst>
            </p:cNvPr>
            <p:cNvSpPr txBox="1"/>
            <p:nvPr/>
          </p:nvSpPr>
          <p:spPr>
            <a:xfrm>
              <a:off x="3507090" y="3109092"/>
              <a:ext cx="2259234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DSA improves problem-solving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7370B35-77C4-D248-98B9-B41478E02B16}"/>
              </a:ext>
            </a:extLst>
          </p:cNvPr>
          <p:cNvGrpSpPr/>
          <p:nvPr/>
        </p:nvGrpSpPr>
        <p:grpSpPr>
          <a:xfrm>
            <a:off x="-1974124" y="-107068"/>
            <a:ext cx="3475297" cy="7318096"/>
            <a:chOff x="-31347" y="-115747"/>
            <a:chExt cx="3475297" cy="707213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F250DB9-F50D-01C9-FAEA-23A5AD70B367}"/>
                </a:ext>
              </a:extLst>
            </p:cNvPr>
            <p:cNvSpPr/>
            <p:nvPr/>
          </p:nvSpPr>
          <p:spPr>
            <a:xfrm>
              <a:off x="-31347" y="-115747"/>
              <a:ext cx="3098156" cy="7072131"/>
            </a:xfrm>
            <a:prstGeom prst="rect">
              <a:avLst/>
            </a:prstGeom>
            <a:solidFill>
              <a:srgbClr val="0A18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9863D07-EE39-3E35-79A5-2D7F6D32DA0D}"/>
                </a:ext>
              </a:extLst>
            </p:cNvPr>
            <p:cNvSpPr txBox="1"/>
            <p:nvPr/>
          </p:nvSpPr>
          <p:spPr>
            <a:xfrm>
              <a:off x="823250" y="451413"/>
              <a:ext cx="138896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635CED4C-21B2-FEB8-6D16-415F87380CAE}"/>
                </a:ext>
              </a:extLst>
            </p:cNvPr>
            <p:cNvSpPr/>
            <p:nvPr/>
          </p:nvSpPr>
          <p:spPr>
            <a:xfrm rot="5400000">
              <a:off x="2709917" y="1007164"/>
              <a:ext cx="1060704" cy="40736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4B9C3AF-55B4-D006-9EC7-854910684A1F}"/>
                </a:ext>
              </a:extLst>
            </p:cNvPr>
            <p:cNvSpPr txBox="1"/>
            <p:nvPr/>
          </p:nvSpPr>
          <p:spPr>
            <a:xfrm>
              <a:off x="596737" y="3102015"/>
              <a:ext cx="204008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C builds strong basics</a:t>
              </a:r>
              <a:endParaRPr lang="en-US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BA0088D-5BAB-5DE9-4A2A-5395B5F5B347}"/>
              </a:ext>
            </a:extLst>
          </p:cNvPr>
          <p:cNvSpPr txBox="1"/>
          <p:nvPr/>
        </p:nvSpPr>
        <p:spPr>
          <a:xfrm>
            <a:off x="4734045" y="1749877"/>
            <a:ext cx="659757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bg2">
                    <a:lumMod val="75000"/>
                  </a:schemeClr>
                </a:solidFill>
                <a:latin typeface="Arial Black" panose="020B0A04020102020204" pitchFamily="34" charset="0"/>
              </a:rPr>
              <a:t>FOUR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04DA34D-6497-0DAE-8E34-27E8811671C1}"/>
              </a:ext>
            </a:extLst>
          </p:cNvPr>
          <p:cNvSpPr txBox="1"/>
          <p:nvPr/>
        </p:nvSpPr>
        <p:spPr>
          <a:xfrm>
            <a:off x="6096000" y="3428998"/>
            <a:ext cx="32409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4">
                    <a:lumMod val="75000"/>
                  </a:schemeClr>
                </a:solidFill>
                <a:latin typeface="Lucida Handwriting" panose="03010101010101010101" pitchFamily="66" charset="0"/>
              </a:rPr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21068095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C03D6E-9BF6-D1BC-1300-B1C29534A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0447FAD0-2291-C0AE-38C8-255657FA1D55}"/>
              </a:ext>
            </a:extLst>
          </p:cNvPr>
          <p:cNvGrpSpPr/>
          <p:nvPr/>
        </p:nvGrpSpPr>
        <p:grpSpPr>
          <a:xfrm>
            <a:off x="9180595" y="-441861"/>
            <a:ext cx="3369180" cy="7343561"/>
            <a:chOff x="9285067" y="-210962"/>
            <a:chExt cx="3369180" cy="707213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F01F0D4-28F0-DA95-6952-99F4E710396D}"/>
                </a:ext>
              </a:extLst>
            </p:cNvPr>
            <p:cNvSpPr/>
            <p:nvPr/>
          </p:nvSpPr>
          <p:spPr>
            <a:xfrm>
              <a:off x="9285067" y="-210962"/>
              <a:ext cx="2997843" cy="7072131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C463E23-6D73-E029-FBC5-1FA7257D0D01}"/>
                </a:ext>
              </a:extLst>
            </p:cNvPr>
            <p:cNvGrpSpPr/>
            <p:nvPr/>
          </p:nvGrpSpPr>
          <p:grpSpPr>
            <a:xfrm>
              <a:off x="9522418" y="320301"/>
              <a:ext cx="3131829" cy="4373944"/>
              <a:chOff x="9522418" y="320301"/>
              <a:chExt cx="3131829" cy="4373944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88871CA-651F-3AE3-0E24-CCB2DABB33CA}"/>
                  </a:ext>
                </a:extLst>
              </p:cNvPr>
              <p:cNvSpPr txBox="1"/>
              <p:nvPr/>
            </p:nvSpPr>
            <p:spPr>
              <a:xfrm>
                <a:off x="9977523" y="320301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E272C32-88B2-0FAB-D41B-51EE9D3944CA}"/>
                  </a:ext>
                </a:extLst>
              </p:cNvPr>
              <p:cNvSpPr txBox="1"/>
              <p:nvPr/>
            </p:nvSpPr>
            <p:spPr>
              <a:xfrm>
                <a:off x="9522418" y="2878363"/>
                <a:ext cx="2389952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5">
                        <a:lumMod val="20000"/>
                        <a:lumOff val="80000"/>
                      </a:schemeClr>
                    </a:solidFill>
                    <a:latin typeface="Arial Black" panose="020B0A04020102020204" pitchFamily="34" charset="0"/>
                  </a:rPr>
                  <a:t>They make programs faster and smarter</a:t>
                </a:r>
              </a:p>
            </p:txBody>
          </p:sp>
          <p:sp>
            <p:nvSpPr>
              <p:cNvPr id="44" name="Isosceles Triangle 43">
                <a:extLst>
                  <a:ext uri="{FF2B5EF4-FFF2-40B4-BE49-F238E27FC236}">
                    <a16:creationId xmlns:a16="http://schemas.microsoft.com/office/drawing/2014/main" id="{CC4901A9-40FD-374D-65CA-4B28B6AFAFB8}"/>
                  </a:ext>
                </a:extLst>
              </p:cNvPr>
              <p:cNvSpPr/>
              <p:nvPr/>
            </p:nvSpPr>
            <p:spPr>
              <a:xfrm rot="5400000">
                <a:off x="11920214" y="821527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115265-76DA-6C6D-4908-39AF26DE1737}"/>
              </a:ext>
            </a:extLst>
          </p:cNvPr>
          <p:cNvGrpSpPr/>
          <p:nvPr/>
        </p:nvGrpSpPr>
        <p:grpSpPr>
          <a:xfrm>
            <a:off x="6129359" y="-357221"/>
            <a:ext cx="3500377" cy="7343561"/>
            <a:chOff x="2718320" y="-107067"/>
            <a:chExt cx="3500377" cy="707213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F83146F-27D2-222E-647E-D58B324ECEB4}"/>
                </a:ext>
              </a:extLst>
            </p:cNvPr>
            <p:cNvSpPr/>
            <p:nvPr/>
          </p:nvSpPr>
          <p:spPr>
            <a:xfrm>
              <a:off x="2718320" y="-107067"/>
              <a:ext cx="3098157" cy="7072131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0CE766D-DAFF-BAE4-FCB8-E816B6CD3243}"/>
                </a:ext>
              </a:extLst>
            </p:cNvPr>
            <p:cNvGrpSpPr/>
            <p:nvPr/>
          </p:nvGrpSpPr>
          <p:grpSpPr>
            <a:xfrm>
              <a:off x="2998487" y="217670"/>
              <a:ext cx="3220210" cy="4252737"/>
              <a:chOff x="6361375" y="426015"/>
              <a:chExt cx="3220210" cy="425273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FA11AA3-3B4B-09F8-5102-57D7E786B2B8}"/>
                  </a:ext>
                </a:extLst>
              </p:cNvPr>
              <p:cNvSpPr txBox="1"/>
              <p:nvPr/>
            </p:nvSpPr>
            <p:spPr>
              <a:xfrm>
                <a:off x="6950597" y="426015"/>
                <a:ext cx="138896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6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Arial Black" panose="020B0A04020102020204" pitchFamily="34" charset="0"/>
                  </a:rPr>
                  <a:t>3</a:t>
                </a:r>
              </a:p>
            </p:txBody>
          </p:sp>
          <p:sp>
            <p:nvSpPr>
              <p:cNvPr id="37" name="Isosceles Triangle 36">
                <a:extLst>
                  <a:ext uri="{FF2B5EF4-FFF2-40B4-BE49-F238E27FC236}">
                    <a16:creationId xmlns:a16="http://schemas.microsoft.com/office/drawing/2014/main" id="{743DBA77-CC07-D912-585E-252E70674348}"/>
                  </a:ext>
                </a:extLst>
              </p:cNvPr>
              <p:cNvSpPr/>
              <p:nvPr/>
            </p:nvSpPr>
            <p:spPr>
              <a:xfrm rot="5400000">
                <a:off x="8847552" y="1048966"/>
                <a:ext cx="1060704" cy="407362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0FCDCF3-1311-702B-7156-EA32BE2EC251}"/>
                  </a:ext>
                </a:extLst>
              </p:cNvPr>
              <p:cNvSpPr txBox="1"/>
              <p:nvPr/>
            </p:nvSpPr>
            <p:spPr>
              <a:xfrm>
                <a:off x="6361375" y="3109092"/>
                <a:ext cx="261913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Arial Black" panose="020B0A04020102020204" pitchFamily="34" charset="0"/>
                  </a:rPr>
                  <a:t>Both help in coding interviews</a:t>
                </a:r>
              </a:p>
            </p:txBody>
          </p: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03C04BB-131C-6E12-182E-7E2E276B8C2E}"/>
              </a:ext>
            </a:extLst>
          </p:cNvPr>
          <p:cNvGrpSpPr/>
          <p:nvPr/>
        </p:nvGrpSpPr>
        <p:grpSpPr>
          <a:xfrm>
            <a:off x="3050732" y="-436944"/>
            <a:ext cx="3393350" cy="7343561"/>
            <a:chOff x="3064117" y="-99345"/>
            <a:chExt cx="3393350" cy="707213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2B5124B-BE76-3D85-279D-5DF7CF3C1829}"/>
                </a:ext>
              </a:extLst>
            </p:cNvPr>
            <p:cNvSpPr/>
            <p:nvPr/>
          </p:nvSpPr>
          <p:spPr>
            <a:xfrm>
              <a:off x="3064117" y="-99345"/>
              <a:ext cx="3063674" cy="707213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D4AC27-ADCA-1DBD-5EF0-A9C9833DCFBF}"/>
                </a:ext>
              </a:extLst>
            </p:cNvPr>
            <p:cNvSpPr txBox="1"/>
            <p:nvPr/>
          </p:nvSpPr>
          <p:spPr>
            <a:xfrm>
              <a:off x="3937080" y="451413"/>
              <a:ext cx="138896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2</a:t>
              </a: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FFBB58C7-0DFE-5016-6F21-0B149C2CEED6}"/>
                </a:ext>
              </a:extLst>
            </p:cNvPr>
            <p:cNvSpPr/>
            <p:nvPr/>
          </p:nvSpPr>
          <p:spPr>
            <a:xfrm rot="5400000">
              <a:off x="5723434" y="1007164"/>
              <a:ext cx="1060704" cy="407362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1DEB604-A6D4-880C-F6ED-777D69AC9059}"/>
                </a:ext>
              </a:extLst>
            </p:cNvPr>
            <p:cNvSpPr txBox="1"/>
            <p:nvPr/>
          </p:nvSpPr>
          <p:spPr>
            <a:xfrm>
              <a:off x="3481448" y="2985245"/>
              <a:ext cx="2259234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DSA improves problem-solving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89BEEEB-F841-A476-0C75-FDB6C30E2915}"/>
              </a:ext>
            </a:extLst>
          </p:cNvPr>
          <p:cNvGrpSpPr/>
          <p:nvPr/>
        </p:nvGrpSpPr>
        <p:grpSpPr>
          <a:xfrm>
            <a:off x="-32155" y="-441860"/>
            <a:ext cx="3475297" cy="7348477"/>
            <a:chOff x="-31347" y="-115747"/>
            <a:chExt cx="3475297" cy="707213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BB5A3C4-C2F0-B46B-6AB2-312FA671D927}"/>
                </a:ext>
              </a:extLst>
            </p:cNvPr>
            <p:cNvSpPr/>
            <p:nvPr/>
          </p:nvSpPr>
          <p:spPr>
            <a:xfrm>
              <a:off x="-31347" y="-115747"/>
              <a:ext cx="3098156" cy="7072131"/>
            </a:xfrm>
            <a:prstGeom prst="rect">
              <a:avLst/>
            </a:prstGeom>
            <a:solidFill>
              <a:srgbClr val="0A18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9FD2795-98B0-D5D3-0C29-CFA5439C72FD}"/>
                </a:ext>
              </a:extLst>
            </p:cNvPr>
            <p:cNvSpPr txBox="1"/>
            <p:nvPr/>
          </p:nvSpPr>
          <p:spPr>
            <a:xfrm>
              <a:off x="823250" y="451413"/>
              <a:ext cx="138896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01F72876-9A05-A9D4-FDDC-6FBDEB374002}"/>
                </a:ext>
              </a:extLst>
            </p:cNvPr>
            <p:cNvSpPr/>
            <p:nvPr/>
          </p:nvSpPr>
          <p:spPr>
            <a:xfrm rot="5400000">
              <a:off x="2709917" y="1007164"/>
              <a:ext cx="1060704" cy="407362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DAE0873-38F6-08C9-CD08-01A7DF7DEC3C}"/>
                </a:ext>
              </a:extLst>
            </p:cNvPr>
            <p:cNvSpPr txBox="1"/>
            <p:nvPr/>
          </p:nvSpPr>
          <p:spPr>
            <a:xfrm>
              <a:off x="640919" y="2969159"/>
              <a:ext cx="204008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C builds strong basics</a:t>
              </a:r>
              <a:endParaRPr lang="en-US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2" name="Arrow: Notched Right 1">
            <a:extLst>
              <a:ext uri="{FF2B5EF4-FFF2-40B4-BE49-F238E27FC236}">
                <a16:creationId xmlns:a16="http://schemas.microsoft.com/office/drawing/2014/main" id="{F5FAE827-E2A8-D9AB-85EA-37E658A45FF5}"/>
              </a:ext>
            </a:extLst>
          </p:cNvPr>
          <p:cNvSpPr/>
          <p:nvPr/>
        </p:nvSpPr>
        <p:spPr>
          <a:xfrm>
            <a:off x="925974" y="5792049"/>
            <a:ext cx="978408" cy="484632"/>
          </a:xfrm>
          <a:prstGeom prst="notched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Notched Right 2">
            <a:extLst>
              <a:ext uri="{FF2B5EF4-FFF2-40B4-BE49-F238E27FC236}">
                <a16:creationId xmlns:a16="http://schemas.microsoft.com/office/drawing/2014/main" id="{32539D3B-E994-46C8-7546-5D1032EE25DE}"/>
              </a:ext>
            </a:extLst>
          </p:cNvPr>
          <p:cNvSpPr/>
          <p:nvPr/>
        </p:nvSpPr>
        <p:spPr>
          <a:xfrm>
            <a:off x="3905329" y="5723594"/>
            <a:ext cx="978408" cy="484632"/>
          </a:xfrm>
          <a:prstGeom prst="notched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Notched Right 3">
            <a:extLst>
              <a:ext uri="{FF2B5EF4-FFF2-40B4-BE49-F238E27FC236}">
                <a16:creationId xmlns:a16="http://schemas.microsoft.com/office/drawing/2014/main" id="{2CC5B95C-C5F0-02C7-7066-5DB8DF41DF54}"/>
              </a:ext>
            </a:extLst>
          </p:cNvPr>
          <p:cNvSpPr/>
          <p:nvPr/>
        </p:nvSpPr>
        <p:spPr>
          <a:xfrm>
            <a:off x="7165773" y="5687732"/>
            <a:ext cx="978408" cy="484632"/>
          </a:xfrm>
          <a:prstGeom prst="notched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Notched Right 4">
            <a:extLst>
              <a:ext uri="{FF2B5EF4-FFF2-40B4-BE49-F238E27FC236}">
                <a16:creationId xmlns:a16="http://schemas.microsoft.com/office/drawing/2014/main" id="{FF9DFC22-37CD-7894-0ED7-6A25B994F149}"/>
              </a:ext>
            </a:extLst>
          </p:cNvPr>
          <p:cNvSpPr/>
          <p:nvPr/>
        </p:nvSpPr>
        <p:spPr>
          <a:xfrm>
            <a:off x="10190312" y="5677946"/>
            <a:ext cx="978408" cy="484632"/>
          </a:xfrm>
          <a:prstGeom prst="notched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9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31FB0A-2118-53C9-CC4E-E99F2211B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D5661C03-20E6-77CD-FD24-BD8EC5E551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3392" y="306244"/>
            <a:ext cx="7708383" cy="6309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Start Program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Show Menu:</a:t>
            </a:r>
          </a:p>
          <a:p>
            <a:pPr marL="1371600" marR="0" lvl="3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Record Payment</a:t>
            </a:r>
          </a:p>
          <a:p>
            <a:pPr marL="1371600" marR="0" lvl="3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Print Receipt</a:t>
            </a:r>
          </a:p>
          <a:p>
            <a:pPr marL="1371600" marR="0" lvl="3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Show Records</a:t>
            </a:r>
          </a:p>
          <a:p>
            <a:pPr marL="1371600" marR="0" lvl="3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Exit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Get User Choice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Process Based on Choice: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1. Record Payment: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Input student name and amount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Get current time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Save data to records.txt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2. Print Receipt: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Input student name and amount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Get current time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Display formatted receipt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3. Show Records: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Read and display contents of records.txt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4. Exit: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Terminate program</a:t>
            </a:r>
          </a:p>
          <a:p>
            <a:pPr marL="457200" marR="0" lvl="1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Invalid Choice:</a:t>
            </a:r>
          </a:p>
          <a:p>
            <a:pPr marL="914400" marR="0" lvl="2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Show error, re-display menu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Segoe UI Black" panose="020B0A02040204020203" pitchFamily="34" charset="0"/>
                <a:ea typeface="Segoe UI Black" panose="020B0A02040204020203" pitchFamily="34" charset="0"/>
              </a:rPr>
              <a:t>Repeat until user chooses Exit.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CEEFD-EFBC-5FFB-6D82-6F5F538FB3CB}"/>
              </a:ext>
            </a:extLst>
          </p:cNvPr>
          <p:cNvSpPr txBox="1"/>
          <p:nvPr/>
        </p:nvSpPr>
        <p:spPr>
          <a:xfrm>
            <a:off x="117986" y="0"/>
            <a:ext cx="41492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Lucida Handwriting" panose="03010101010101010101" pitchFamily="66" charset="0"/>
              </a:rPr>
              <a:t>ALGORITHUM</a:t>
            </a:r>
          </a:p>
        </p:txBody>
      </p:sp>
    </p:spTree>
    <p:extLst>
      <p:ext uri="{BB962C8B-B14F-4D97-AF65-F5344CB8AC3E}">
        <p14:creationId xmlns:p14="http://schemas.microsoft.com/office/powerpoint/2010/main" val="233351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971438-0027-B817-69A4-23F54B305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25600A-F699-8899-4092-A961E03047DE}"/>
              </a:ext>
            </a:extLst>
          </p:cNvPr>
          <p:cNvSpPr txBox="1"/>
          <p:nvPr/>
        </p:nvSpPr>
        <p:spPr>
          <a:xfrm>
            <a:off x="457200" y="396240"/>
            <a:ext cx="865632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4400" b="1" dirty="0">
                <a:solidFill>
                  <a:schemeClr val="bg1"/>
                </a:solidFill>
                <a:latin typeface="Arial Black" panose="020B0A04020102020204" pitchFamily="34" charset="0"/>
              </a:rPr>
              <a:t>Lessons Learned: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use files in C: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how to open, write, read, and close files.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how to save data without losing old records.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get the current date and time: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how to add date and time to the payment records.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take user input properly: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how to take full names (with spaces) from the user.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create a menu: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to make a menu with choices using loops and switch-case.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handle errors: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to check if a file opens successfully or not.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How to format output nicely: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Learned how to print numbers with two decimal places for amounts.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  <a:latin typeface="Gabriola" panose="04040605051002020D02" pitchFamily="82" charset="0"/>
              </a:rPr>
              <a:t>Why saving data is important:</a:t>
            </a:r>
            <a:endParaRPr lang="en-US" sz="2400" dirty="0">
              <a:solidFill>
                <a:schemeClr val="bg1"/>
              </a:solidFill>
              <a:latin typeface="Gabriola" panose="04040605051002020D02" pitchFamily="82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Gabriola" panose="04040605051002020D02" pitchFamily="82" charset="0"/>
              </a:rPr>
              <a:t>Understood that using files keeps the data safe even after the program closes.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32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ds project 143</Template>
  <TotalTime>42</TotalTime>
  <Words>472</Words>
  <Application>Microsoft Office PowerPoint</Application>
  <PresentationFormat>Widescreen</PresentationFormat>
  <Paragraphs>102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</vt:lpstr>
      <vt:lpstr>Arial Black</vt:lpstr>
      <vt:lpstr>Bahnschrift Light SemiCondensed</vt:lpstr>
      <vt:lpstr>Calibri</vt:lpstr>
      <vt:lpstr>Calibri Light</vt:lpstr>
      <vt:lpstr>Gabriola</vt:lpstr>
      <vt:lpstr>Lucida Handwriting</vt:lpstr>
      <vt:lpstr>Mistral</vt:lpstr>
      <vt:lpstr>Pristina</vt:lpstr>
      <vt:lpstr>Segoe UI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VENKATA NAVADEEP SAI SINGAMSETTY</dc:creator>
  <cp:lastModifiedBy>VENKATA NAVADEEP SAI SINGAMSETTY</cp:lastModifiedBy>
  <cp:revision>1</cp:revision>
  <dcterms:created xsi:type="dcterms:W3CDTF">2025-04-28T17:10:52Z</dcterms:created>
  <dcterms:modified xsi:type="dcterms:W3CDTF">2025-04-28T17:53:15Z</dcterms:modified>
</cp:coreProperties>
</file>

<file path=docProps/thumbnail.jpeg>
</file>